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411" r:id="rId3"/>
    <p:sldId id="413" r:id="rId4"/>
    <p:sldId id="479" r:id="rId5"/>
    <p:sldId id="478" r:id="rId6"/>
    <p:sldId id="480" r:id="rId7"/>
    <p:sldId id="458" r:id="rId8"/>
    <p:sldId id="481" r:id="rId9"/>
    <p:sldId id="482" r:id="rId10"/>
    <p:sldId id="483" r:id="rId11"/>
    <p:sldId id="484" r:id="rId12"/>
    <p:sldId id="485" r:id="rId13"/>
    <p:sldId id="486" r:id="rId14"/>
    <p:sldId id="487" r:id="rId15"/>
    <p:sldId id="489" r:id="rId16"/>
    <p:sldId id="427" r:id="rId17"/>
    <p:sldId id="490" r:id="rId18"/>
    <p:sldId id="491" r:id="rId19"/>
    <p:sldId id="417" r:id="rId20"/>
  </p:sldIdLst>
  <p:sldSz cx="12192000" cy="6858000"/>
  <p:notesSz cx="6858000" cy="9144000"/>
  <p:embeddedFontLst>
    <p:embeddedFont>
      <p:font typeface="微软雅黑" panose="020B0503020204020204" pitchFamily="34" charset="-122"/>
      <p:regular r:id="rId25"/>
    </p:embeddedFont>
    <p:embeddedFont>
      <p:font typeface="汉仪雅酷黑简" panose="00020600040101010101" charset="-122"/>
      <p:regular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5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14010007517" initials="1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75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82.xml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3.xml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4.xml"/><Relationship Id="rId2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5.xml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6.xml"/><Relationship Id="rId2" Type="http://schemas.openxmlformats.org/officeDocument/2006/relationships/image" Target="../media/image13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7.xml"/><Relationship Id="rId2" Type="http://schemas.openxmlformats.org/officeDocument/2006/relationships/image" Target="../media/image14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8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9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0.xml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8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9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0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1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2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57250" y="0"/>
            <a:ext cx="594741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412"/>
          <a:stretch>
            <a:fillRect/>
          </a:stretch>
        </p:blipFill>
        <p:spPr>
          <a:xfrm>
            <a:off x="7506335" y="503555"/>
            <a:ext cx="2159635" cy="2159635"/>
          </a:xfrm>
          <a:prstGeom prst="ellipse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6025515" y="3287395"/>
            <a:ext cx="6350000" cy="2102485"/>
            <a:chOff x="8613" y="5051"/>
            <a:chExt cx="10000" cy="3311"/>
          </a:xfrm>
        </p:grpSpPr>
        <p:sp>
          <p:nvSpPr>
            <p:cNvPr id="8" name="文本框 7"/>
            <p:cNvSpPr txBox="1"/>
            <p:nvPr/>
          </p:nvSpPr>
          <p:spPr>
            <a:xfrm>
              <a:off x="8613" y="5051"/>
              <a:ext cx="10000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3200">
                  <a:latin typeface="+mn-ea"/>
                </a:rPr>
                <a:t>计算机学院硬件综合设计</a:t>
              </a:r>
              <a:endParaRPr lang="zh-CN" altLang="en-US" sz="3200">
                <a:latin typeface="+mn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8613" y="6464"/>
              <a:ext cx="1000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>
                  <a:latin typeface="+mn-ea"/>
                </a:rPr>
                <a:t>曹原</a:t>
              </a:r>
              <a:r>
                <a:rPr lang="en-US" altLang="zh-CN" sz="2000">
                  <a:latin typeface="+mn-ea"/>
                </a:rPr>
                <a:t>  </a:t>
              </a:r>
              <a:r>
                <a:rPr lang="zh-CN" altLang="en-US" sz="2000">
                  <a:latin typeface="+mn-ea"/>
                </a:rPr>
                <a:t>贾旺旺</a:t>
              </a:r>
              <a:endParaRPr lang="zh-CN" altLang="en-US" sz="2000">
                <a:latin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613" y="7249"/>
              <a:ext cx="10000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>
                  <a:latin typeface="+mn-ea"/>
                </a:rPr>
                <a:t>指导老师：钟将</a:t>
              </a:r>
              <a:endParaRPr lang="zh-CN" altLang="en-US" sz="2000">
                <a:latin typeface="+mn-ea"/>
              </a:endParaRPr>
            </a:p>
            <a:p>
              <a:pPr algn="ctr"/>
              <a:r>
                <a:rPr lang="zh-CN" altLang="en-US" sz="2000">
                  <a:latin typeface="+mn-ea"/>
                </a:rPr>
                <a:t>助教：李燕琴</a:t>
              </a:r>
              <a:r>
                <a:rPr lang="en-US" altLang="zh-CN" sz="2000">
                  <a:latin typeface="+mn-ea"/>
                </a:rPr>
                <a:t>   </a:t>
              </a:r>
              <a:r>
                <a:rPr lang="zh-CN" altLang="en-US" sz="2000">
                  <a:latin typeface="+mn-ea"/>
                </a:rPr>
                <a:t>陈泱宇 </a:t>
              </a:r>
              <a:endParaRPr lang="zh-CN" altLang="en-US" sz="2000">
                <a:latin typeface="+mn-ea"/>
              </a:endParaRPr>
            </a:p>
          </p:txBody>
        </p:sp>
      </p:grp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25"/>
    </mc:Choice>
    <mc:Fallback>
      <p:transition spd="slow" advTm="1192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196215" y="151130"/>
            <a:ext cx="758444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四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. Datapath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设计之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MEM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阶段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85" y="944245"/>
            <a:ext cx="5099050" cy="49993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"/>
    </mc:Choice>
    <mc:Fallback>
      <p:transition spd="slow" advTm="93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196215" y="151130"/>
            <a:ext cx="758444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四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. Datapath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设计之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WB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阶段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55" y="796290"/>
            <a:ext cx="7248525" cy="51257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"/>
    </mc:Choice>
    <mc:Fallback>
      <p:transition spd="slow" advTm="934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196215" y="151130"/>
            <a:ext cx="758444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五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具体组件设计之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ALU</a:t>
            </a:r>
            <a:endParaRPr lang="en-US" altLang="zh-CN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3" name="图片 2" descr="6ZHK85LGW%$8KY%440F)Y6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935" y="1624330"/>
            <a:ext cx="4699635" cy="33394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"/>
    </mc:Choice>
    <mc:Fallback>
      <p:transition spd="slow" advTm="93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196215" y="151130"/>
            <a:ext cx="758444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五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具体组件设计之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div 模块设计</a:t>
            </a:r>
            <a:endParaRPr lang="en-US" altLang="zh-CN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2" name="图片 1" descr="15Q2WCJHYX{HZVD%A6]I4~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150" y="1296035"/>
            <a:ext cx="4407535" cy="360743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"/>
    </mc:Choice>
    <mc:Fallback>
      <p:transition spd="slow" advTm="934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196215" y="151130"/>
            <a:ext cx="758444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五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具体组件设计之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HiLo 模块设计</a:t>
            </a:r>
            <a:endParaRPr lang="en-US" altLang="zh-CN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3" name="图片 2" descr="K3QX}2WD7L~~%_N[R1W4AE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020" y="1778635"/>
            <a:ext cx="4933315" cy="36302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"/>
    </mc:Choice>
    <mc:Fallback>
      <p:transition spd="slow" advTm="934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8" name="文本框 7"/>
          <p:cNvSpPr txBox="1"/>
          <p:nvPr/>
        </p:nvSpPr>
        <p:spPr>
          <a:xfrm>
            <a:off x="0" y="0"/>
            <a:ext cx="2926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六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问题总结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195" y="1437640"/>
            <a:ext cx="1160843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400">
                <a:latin typeface="+mn-ea"/>
                <a:cs typeface="+mn-ea"/>
              </a:rPr>
              <a:t>分析定位过程: 在 vivado 中拉取更多的控制信号，逐一进行检查核对。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 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错误原因: 拉取到 alucontrol 时，发现之前将其宽度加了 1 位，但是代码中有的地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方未改，这导致 alu 中得到的 alucontrol 信号少了一位，其他运算正确的原因是其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即使少了一位也并不重复，但乘法的 alucontrol 少了一位后与上面的重复了，因此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其并不执行乘法操作，导致 HILO 寄存器对应的输出全部是不定态。</a:t>
            </a:r>
            <a:endParaRPr sz="2400">
              <a:latin typeface="+mn-ea"/>
              <a:cs typeface="+mn-ea"/>
            </a:endParaRPr>
          </a:p>
          <a:p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修正效果: 将 alucontrol 的宽度调整正确，最终 HILO 寄存器的输出符合预期。 归纳</a:t>
            </a:r>
            <a:endParaRPr sz="2400">
              <a:latin typeface="+mn-ea"/>
              <a:cs typeface="+mn-ea"/>
            </a:endParaRPr>
          </a:p>
          <a:p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总结: 即便大部分指令可以成功运行，其中的信号量依旧可能出错；避免的办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法其实就是细心，在出现问题后，依次检查对应的控制信号即可。</a:t>
            </a:r>
            <a:endParaRPr sz="2400">
              <a:latin typeface="+mn-ea"/>
              <a:cs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90195" y="645160"/>
            <a:ext cx="110020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FF0000"/>
                </a:solidFill>
              </a:rPr>
              <a:t>1.</a:t>
            </a:r>
            <a:r>
              <a:rPr lang="zh-CN" altLang="en-US" sz="2400">
                <a:solidFill>
                  <a:srgbClr val="FF0000"/>
                </a:solidFill>
              </a:rPr>
              <a:t>错误现象: 在添加乘法指令时，HILO 寄存器对应的输出全部是不定态 x。</a:t>
            </a:r>
            <a:endParaRPr lang="zh-CN" altLang="en-US" sz="2400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83"/>
    </mc:Choice>
    <mc:Fallback>
      <p:transition spd="slow" advTm="22183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8" name="文本框 7"/>
          <p:cNvSpPr txBox="1"/>
          <p:nvPr/>
        </p:nvSpPr>
        <p:spPr>
          <a:xfrm>
            <a:off x="0" y="0"/>
            <a:ext cx="2926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六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问题总结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195" y="2315210"/>
            <a:ext cx="1160843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400">
                <a:latin typeface="+mn-ea"/>
                <a:cs typeface="+mn-ea"/>
              </a:rPr>
              <a:t>分析定位过程: 进行原理分析，程序一直不跑，可能是由于某个流水线停顿信号导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致整个流水线一直处于阻塞状态，而此时正是刚刚加入除法指令，因此我们将怀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疑的目光投向除法对应的停顿信号: stall divE。 </a:t>
            </a:r>
            <a:endParaRPr sz="2400">
              <a:latin typeface="+mn-ea"/>
              <a:cs typeface="+mn-ea"/>
            </a:endParaRPr>
          </a:p>
          <a:p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错误原因: 分析代码发现，除法对应的停顿信号: stall divE，我们从未对其进行赋 0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操作，故而测试程序无法运行。</a:t>
            </a:r>
            <a:endParaRPr sz="2400">
              <a:latin typeface="+mn-ea"/>
              <a:cs typeface="+mn-ea"/>
            </a:endParaRPr>
          </a:p>
          <a:p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修正效果: 对除法对应的停顿信号: stall divE 进行赋 0 操作，测试程序成功跑通。</a:t>
            </a:r>
            <a:endParaRPr sz="2400">
              <a:latin typeface="+mn-ea"/>
              <a:cs typeface="+mn-ea"/>
            </a:endParaRPr>
          </a:p>
          <a:p>
            <a:r>
              <a:rPr sz="2400">
                <a:latin typeface="+mn-ea"/>
                <a:cs typeface="+mn-ea"/>
              </a:rPr>
              <a:t> </a:t>
            </a:r>
            <a:endParaRPr sz="2400">
              <a:latin typeface="+mn-ea"/>
              <a:cs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63195" y="1060450"/>
            <a:ext cx="110020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FF0000"/>
                </a:solidFill>
              </a:rPr>
              <a:t>2.</a:t>
            </a:r>
            <a:r>
              <a:rPr sz="2400">
                <a:solidFill>
                  <a:srgbClr val="FF0000"/>
                </a:solidFill>
              </a:rPr>
              <a:t>错误现象: 在添加除法指令时，测试程序跑不动，只有第一条指令被读出。</a:t>
            </a:r>
            <a:endParaRPr sz="2400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83"/>
    </mc:Choice>
    <mc:Fallback>
      <p:transition spd="slow" advTm="22183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8" name="文本框 7"/>
          <p:cNvSpPr txBox="1"/>
          <p:nvPr/>
        </p:nvSpPr>
        <p:spPr>
          <a:xfrm>
            <a:off x="0" y="0"/>
            <a:ext cx="2926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七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总结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5765" y="1033145"/>
            <a:ext cx="1160843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>
                <a:latin typeface="+mn-ea"/>
                <a:cs typeface="+mn-ea"/>
              </a:rPr>
              <a:t>       </a:t>
            </a:r>
            <a:r>
              <a:rPr sz="2800">
                <a:latin typeface="+mn-ea"/>
                <a:cs typeface="+mn-ea"/>
              </a:rPr>
              <a:t>本学期末由于课程实验、论文、疫情等原因，导致我们开始本次硬件综合设计的时间较晚，总体工作进度较为紧张。在紧张的工作氛围中，小组成员一起完成了本次设计的基本任务，并连接了 AXI 转接桥，完成了 AXI 接口设计，跑通了 AXI 功能测试和部分性能测试。完成过程确实比较辛苦，硬件语言有时候真的很头疼，时钟上下沿下降、rst 取反什么的单个理解的时候还行，但流水级一多、信号一多就很让人头大。我们为了完成这次设计，看参考书、看历届助教老师讲课视频、读助教在讲课时使用示例代码。</a:t>
            </a:r>
            <a:r>
              <a:rPr lang="zh-CN" sz="2800">
                <a:latin typeface="+mn-ea"/>
                <a:cs typeface="+mn-ea"/>
              </a:rPr>
              <a:t>查错</a:t>
            </a:r>
            <a:r>
              <a:rPr sz="2800">
                <a:latin typeface="+mn-ea"/>
                <a:cs typeface="+mn-ea"/>
              </a:rPr>
              <a:t>的过程也是十分痛苦，单类指令倒还好，信号不多，等到 AXI 的功能测试的时候，信号一多，就会觉得很乱。</a:t>
            </a:r>
            <a:endParaRPr sz="2800">
              <a:latin typeface="+mn-ea"/>
              <a:cs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83"/>
    </mc:Choice>
    <mc:Fallback>
      <p:transition spd="slow" advTm="22183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79335" y="68580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2" name="矩形 1"/>
          <p:cNvSpPr/>
          <p:nvPr/>
        </p:nvSpPr>
        <p:spPr>
          <a:xfrm>
            <a:off x="2918460" y="2829560"/>
            <a:ext cx="6355080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5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请学姐评委指导指正</a:t>
            </a:r>
            <a:endParaRPr lang="zh-CN" altLang="en-US" sz="5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8"/>
    </mc:Choice>
    <mc:Fallback>
      <p:transition spd="slow" advTm="404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523240" y="1214120"/>
            <a:ext cx="763905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t>57条指令，包含52条基础指令+5条特权指令</a:t>
            </a:r>
            <a:r>
              <a:rPr lang="zh-CN"/>
              <a:t>。</a:t>
            </a:r>
            <a:endParaRPr 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实现</a:t>
            </a:r>
            <a:r>
              <a:rPr lang="en-US" altLang="zh-CN"/>
              <a:t>AXI</a:t>
            </a:r>
            <a:r>
              <a:rPr lang="zh-CN" altLang="en-US"/>
              <a:t>接口,且通过完整版功能测试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通过性能测试如下（</a:t>
            </a:r>
            <a:r>
              <a:rPr lang="en-US" altLang="zh-CN"/>
              <a:t>Vivado</a:t>
            </a:r>
            <a:r>
              <a:rPr lang="zh-CN" altLang="en-US"/>
              <a:t>所跑）：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1</a:t>
            </a:r>
            <a:r>
              <a:rPr lang="zh-CN" altLang="en-US"/>
              <a:t>）bitcount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en-US" altLang="zh-CN"/>
              <a:t>bubble_sort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3</a:t>
            </a:r>
            <a:r>
              <a:rPr lang="zh-CN" altLang="en-US"/>
              <a:t>）</a:t>
            </a:r>
            <a:r>
              <a:rPr lang="en-US" altLang="zh-CN"/>
              <a:t>coremark (</a:t>
            </a:r>
            <a:r>
              <a:rPr lang="zh-CN" altLang="en-US"/>
              <a:t>未通过</a:t>
            </a:r>
            <a:r>
              <a:rPr lang="en-US" altLang="zh-CN"/>
              <a:t>)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4</a:t>
            </a:r>
            <a:r>
              <a:rPr lang="zh-CN" altLang="en-US"/>
              <a:t>）</a:t>
            </a:r>
            <a:r>
              <a:rPr lang="en-US" altLang="zh-CN"/>
              <a:t>crc32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5</a:t>
            </a:r>
            <a:r>
              <a:rPr lang="zh-CN" altLang="en-US"/>
              <a:t>）</a:t>
            </a:r>
            <a:r>
              <a:rPr lang="en-US" altLang="zh-CN"/>
              <a:t>dhrystone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6</a:t>
            </a:r>
            <a:r>
              <a:rPr lang="zh-CN" altLang="en-US"/>
              <a:t>）</a:t>
            </a:r>
            <a:r>
              <a:rPr lang="en-US" altLang="zh-CN"/>
              <a:t>quick_soft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7</a:t>
            </a:r>
            <a:r>
              <a:rPr lang="zh-CN" altLang="en-US"/>
              <a:t>）</a:t>
            </a:r>
            <a:r>
              <a:rPr lang="en-US" altLang="zh-CN"/>
              <a:t>select_sort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8</a:t>
            </a:r>
            <a:r>
              <a:rPr lang="zh-CN" altLang="en-US"/>
              <a:t>）</a:t>
            </a:r>
            <a:r>
              <a:rPr lang="en-US" altLang="zh-CN"/>
              <a:t>sha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9</a:t>
            </a:r>
            <a:r>
              <a:rPr lang="zh-CN" altLang="en-US"/>
              <a:t>）</a:t>
            </a:r>
            <a:r>
              <a:rPr lang="en-US" altLang="zh-CN"/>
              <a:t>stream_copy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10</a:t>
            </a:r>
            <a:r>
              <a:rPr lang="zh-CN" altLang="en-US"/>
              <a:t>）</a:t>
            </a:r>
            <a:r>
              <a:rPr lang="en-US" altLang="zh-CN"/>
              <a:t>stringsearch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23240" y="0"/>
            <a:ext cx="2926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一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最终成果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</a:endParaRPr>
          </a:p>
        </p:txBody>
      </p:sp>
      <p:pic>
        <p:nvPicPr>
          <p:cNvPr id="2" name="图片 1" descr="ID[]]Z}4(97{~ZWP9]S7$}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495" y="645160"/>
            <a:ext cx="4400550" cy="44862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800">
        <p159:morph option="byObject"/>
      </p:transition>
    </mc:Choice>
    <mc:Fallback>
      <p:transition spd="slow" advTm="108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9" name="文本框 8"/>
          <p:cNvSpPr txBox="1"/>
          <p:nvPr/>
        </p:nvSpPr>
        <p:spPr>
          <a:xfrm>
            <a:off x="523240" y="0"/>
            <a:ext cx="2926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一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最终成果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2"/>
          <a:stretch>
            <a:fillRect/>
          </a:stretch>
        </p:blipFill>
        <p:spPr>
          <a:xfrm>
            <a:off x="85090" y="718185"/>
            <a:ext cx="7768590" cy="27108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1937385" y="35020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仅展示第一个成功的性能测试点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800">
        <p159:morph option="byObject"/>
      </p:transition>
    </mc:Choice>
    <mc:Fallback>
      <p:transition spd="slow" advTm="108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9" name="文本框 8"/>
          <p:cNvSpPr txBox="1"/>
          <p:nvPr/>
        </p:nvSpPr>
        <p:spPr>
          <a:xfrm>
            <a:off x="523240" y="0"/>
            <a:ext cx="2926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二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分工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720850" y="1685925"/>
          <a:ext cx="8872855" cy="350075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3105"/>
                <a:gridCol w="3444875"/>
                <a:gridCol w="3444875"/>
              </a:tblGrid>
              <a:tr h="836930">
                <a:tc rowSpan="5"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zh-CN" altLang="en-US" sz="1600" b="1" spc="120" baseline="0" dirty="0">
                          <a:solidFill>
                            <a:schemeClr val="accent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分工</a:t>
                      </a:r>
                      <a:endParaRPr lang="zh-CN" altLang="en-US" sz="1600" b="1" spc="120" baseline="0" dirty="0">
                        <a:solidFill>
                          <a:schemeClr val="accent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zh-CN" altLang="en-US" sz="1400" spc="120" baseline="0" dirty="0">
                          <a:solidFill>
                            <a:schemeClr val="bg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曹原</a:t>
                      </a:r>
                      <a:endParaRPr lang="zh-CN" altLang="en-US" sz="1400" spc="120" baseline="0" dirty="0">
                        <a:solidFill>
                          <a:schemeClr val="bg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zh-CN" altLang="en-US" sz="1400" b="1" spc="120" baseline="0" dirty="0">
                          <a:solidFill>
                            <a:schemeClr val="bg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  <a:sym typeface="+mn-ea"/>
                        </a:rPr>
                        <a:t>贾旺旺</a:t>
                      </a:r>
                      <a:endParaRPr lang="zh-CN" altLang="en-US" sz="1400" b="1" spc="120" baseline="0" dirty="0">
                        <a:solidFill>
                          <a:schemeClr val="bg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514350">
                <a:tc vMerge="1"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zh-CN" altLang="en-US" sz="1400" spc="12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算术指令</a:t>
                      </a:r>
                      <a:endParaRPr lang="zh-CN" altLang="en-US" sz="1400" spc="12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zh-CN" altLang="en-US" sz="1400" b="0" spc="120" baseline="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逻辑运算指令</a:t>
                      </a:r>
                      <a:endParaRPr lang="zh-CN" altLang="en-US" sz="1400" b="0" spc="120" baseline="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05790">
                <a:tc vMerge="1"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zh-CN" altLang="en-US" sz="1400" spc="12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转移指令</a:t>
                      </a:r>
                      <a:endParaRPr lang="zh-CN" altLang="en-US" sz="1400" spc="12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en-US" altLang="zh-CN" sz="1400" b="0" spc="120" baseline="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HILO</a:t>
                      </a:r>
                      <a:r>
                        <a:rPr lang="zh-CN" altLang="en-US" sz="1400" b="0" spc="120" baseline="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寄存器设计与数据移动指令</a:t>
                      </a:r>
                      <a:endParaRPr lang="zh-CN" altLang="en-US" sz="1400" b="0" spc="120" baseline="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14985">
                <a:tc vMerge="1"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en-US" altLang="zh-CN" sz="1400" spc="12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CP0</a:t>
                      </a:r>
                      <a:r>
                        <a:rPr lang="zh-CN" altLang="en-US" sz="1400" spc="12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设计</a:t>
                      </a:r>
                      <a:endParaRPr lang="zh-CN" altLang="en-US" sz="1400" spc="12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zh-CN" altLang="en-US" sz="1400" b="0" spc="120" baseline="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乘除法</a:t>
                      </a:r>
                      <a:endParaRPr lang="zh-CN" altLang="en-US" sz="1400" b="0" spc="120" baseline="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14350">
                <a:tc vMerge="1"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zh-CN" altLang="en-US" sz="1400" spc="12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特权指令</a:t>
                      </a:r>
                      <a:endParaRPr lang="zh-CN" altLang="en-US" sz="1400" spc="12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</a:pPr>
                      <a:r>
                        <a:rPr lang="zh-CN" altLang="en-US" sz="1400" b="0" spc="120" baseline="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访存指令</a:t>
                      </a:r>
                      <a:endParaRPr lang="zh-CN" altLang="en-US" sz="1400" b="0" spc="120" baseline="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14350"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  <a:buNone/>
                      </a:pPr>
                      <a:endParaRPr lang="zh-CN" altLang="en-US" sz="1600" b="1" spc="120" baseline="0" dirty="0">
                        <a:solidFill>
                          <a:schemeClr val="accent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400" spc="12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异常处理和延迟槽</a:t>
                      </a:r>
                      <a:endParaRPr lang="zh-CN" altLang="en-US" sz="1400" spc="12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400" b="0" spc="120" baseline="0" dirty="0">
                          <a:solidFill>
                            <a:schemeClr val="tx1"/>
                          </a:solidFill>
                          <a:uFillTx/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axi接口实现</a:t>
                      </a:r>
                      <a:endParaRPr lang="zh-CN" altLang="en-US" sz="1400" b="0" spc="120" baseline="0" dirty="0">
                        <a:solidFill>
                          <a:schemeClr val="tx1"/>
                        </a:solidFill>
                        <a:uFillTx/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8900" marR="88900" marT="47625" marB="476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800">
        <p159:morph option="byObject"/>
      </p:transition>
    </mc:Choice>
    <mc:Fallback>
      <p:transition spd="slow" advTm="108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9" name="文本框 8"/>
          <p:cNvSpPr txBox="1"/>
          <p:nvPr/>
        </p:nvSpPr>
        <p:spPr>
          <a:xfrm>
            <a:off x="523240" y="0"/>
            <a:ext cx="2926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三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. 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</a:rPr>
              <a:t>整体设计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965" y="1025525"/>
            <a:ext cx="4331335" cy="49180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800">
        <p159:morph option="byObject"/>
      </p:transition>
    </mc:Choice>
    <mc:Fallback>
      <p:transition spd="slow" advTm="108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196215" y="1511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三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. MyCPU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设计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90" y="1019810"/>
            <a:ext cx="4765040" cy="49237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"/>
    </mc:Choice>
    <mc:Fallback>
      <p:transition spd="slow" advTm="93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196215" y="1511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四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. Datapath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设计之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IF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阶段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25" y="1077595"/>
            <a:ext cx="6141720" cy="51828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"/>
    </mc:Choice>
    <mc:Fallback>
      <p:transition spd="slow" advTm="93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196215" y="1511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四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. Datapath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设计之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ID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阶段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" y="895350"/>
            <a:ext cx="6588125" cy="57994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"/>
    </mc:Choice>
    <mc:Fallback>
      <p:transition spd="slow" advTm="93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rcRect l="412"/>
          <a:stretch>
            <a:fillRect/>
          </a:stretch>
        </p:blipFill>
        <p:spPr>
          <a:xfrm>
            <a:off x="7389495" y="645160"/>
            <a:ext cx="5298440" cy="5298440"/>
          </a:xfrm>
          <a:prstGeom prst="ellipse">
            <a:avLst/>
          </a:prstGeom>
          <a:effectLst>
            <a:softEdge rad="711200"/>
          </a:effectLst>
        </p:spPr>
      </p:pic>
      <p:sp>
        <p:nvSpPr>
          <p:cNvPr id="4" name="文本框 3"/>
          <p:cNvSpPr txBox="1"/>
          <p:nvPr/>
        </p:nvSpPr>
        <p:spPr>
          <a:xfrm>
            <a:off x="196215" y="1511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四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. Datapath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设计之</a:t>
            </a:r>
            <a:r>
              <a:rPr lang="en-US" altLang="zh-CN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EX</a:t>
            </a:r>
            <a:r>
              <a:rPr lang="zh-CN" altLang="en-US" sz="3600"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阶段</a:t>
            </a:r>
            <a:endParaRPr lang="zh-CN" altLang="en-US" sz="3600"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934720"/>
            <a:ext cx="6787515" cy="592328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"/>
    </mc:Choice>
    <mc:Fallback>
      <p:transition spd="slow" advTm="934"/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UNIT_TABLE_BEAUTIFY" val="smartTable{ef663177-a9bd-4445-ab17-c4203a54f342}"/>
  <p:tag name="KSO_WM_UNIT_VALUE" val="1225*2221"/>
  <p:tag name="KSO_WM_UNIT_HIGHLIGHT" val="0"/>
  <p:tag name="KSO_WM_UNIT_COMPATIBLE" val="0"/>
  <p:tag name="KSO_WM_UNIT_DIAGRAM_ISNUMVISUAL" val="0"/>
  <p:tag name="KSO_WM_UNIT_DIAGRAM_ISREFERUNIT" val="0"/>
  <p:tag name="KSO_WM_UNIT_TYPE" val="β"/>
  <p:tag name="KSO_WM_UNIT_INDEX" val="1"/>
  <p:tag name="KSO_WM_UNIT_ID" val="mixed20203818_1*β*1"/>
  <p:tag name="KSO_WM_TEMPLATE_CATEGORY" val="mixed"/>
  <p:tag name="KSO_WM_TEMPLATE_INDEX" val="20203818"/>
  <p:tag name="KSO_WM_UNIT_LAYERLEVEL" val="1"/>
  <p:tag name="KSO_WM_TAG_VERSION" val="1.0"/>
  <p:tag name="KSO_WM_BEAUTIFY_FLAG" val="#wm#"/>
  <p:tag name="TABLE_ENDDRAG_ORIGIN_RECT" val="698*397"/>
  <p:tag name="TABLE_ENDDRAG_RECT" val="150*70*698*397"/>
</p:tagLst>
</file>

<file path=ppt/tags/tag6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p="http://schemas.openxmlformats.org/presentationml/2006/main">
  <p:tag name="KSO_WPP_MARK_KEY" val="f48382ff-a19f-4c93-9610-2b9a116d2b46"/>
  <p:tag name="COMMONDATA" val="eyJoZGlkIjoiYWJjNTY4MzE1MWVkYjMwMjE3MzMyMmIyMDRmOTNiMDEifQ==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1408</Words>
  <Application>WPS 演示</Application>
  <PresentationFormat>宽屏</PresentationFormat>
  <Paragraphs>123</Paragraphs>
  <Slides>18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Wingdings</vt:lpstr>
      <vt:lpstr>汉仪雅酷黑简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如果</cp:lastModifiedBy>
  <cp:revision>318</cp:revision>
  <dcterms:created xsi:type="dcterms:W3CDTF">2019-06-19T02:08:00Z</dcterms:created>
  <dcterms:modified xsi:type="dcterms:W3CDTF">2023-01-10T23:14:53Z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A4731EF737B14ADABCAA68F63CEE679C</vt:lpwstr>
  </property>
</Properties>
</file>